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4"/>
  </p:notesMasterIdLst>
  <p:sldIdLst>
    <p:sldId id="256" r:id="rId3"/>
    <p:sldId id="269" r:id="rId4"/>
    <p:sldId id="257" r:id="rId5"/>
    <p:sldId id="268" r:id="rId6"/>
    <p:sldId id="259" r:id="rId7"/>
    <p:sldId id="267" r:id="rId8"/>
    <p:sldId id="265" r:id="rId9"/>
    <p:sldId id="264" r:id="rId10"/>
    <p:sldId id="263" r:id="rId11"/>
    <p:sldId id="270" r:id="rId12"/>
    <p:sldId id="262" r:id="rId13"/>
  </p:sldIdLst>
  <p:sldSz cx="9144000" cy="6858000" type="screen4x3"/>
  <p:notesSz cx="6858000" cy="9144000"/>
  <p:custDataLst>
    <p:tags r:id="rId15"/>
  </p:custData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3811F-71E2-48FA-9B44-0465378114E4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4A822A-9500-496B-9445-D0CCFD3A2C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735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4A822A-9500-496B-9445-D0CCFD3A2C9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260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15616" y="16778"/>
            <a:ext cx="8028384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ealth.gov.ir/family/MHO/Sitepages/Home.asp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4632311" y="2852936"/>
            <a:ext cx="4511689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ko-KR" sz="36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 </a:t>
            </a:r>
          </a:p>
          <a:p>
            <a:pPr lvl="0" algn="ctr" latinLnBrk="0">
              <a:defRPr/>
            </a:pPr>
            <a:r>
              <a:rPr lang="fa-IR" altLang="en-US" sz="3600" b="1" kern="0" dirty="0" smtClean="0">
                <a:solidFill>
                  <a:prstClr val="black"/>
                </a:solidFill>
                <a:latin typeface="Arial" panose="020B0604020202020204" pitchFamily="34" charset="0"/>
              </a:rPr>
              <a:t>کارگاه آموزشی</a:t>
            </a:r>
          </a:p>
          <a:p>
            <a:pPr lvl="0" algn="ctr" latinLnBrk="0">
              <a:defRPr/>
            </a:pPr>
            <a:r>
              <a:rPr lang="fa-IR" altLang="en-US" sz="3600" b="1" kern="0" dirty="0" smtClean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fa-IR" altLang="en-US" sz="3600" b="1" kern="0" dirty="0">
                <a:solidFill>
                  <a:prstClr val="black"/>
                </a:solidFill>
                <a:latin typeface="Arial" panose="020B0604020202020204" pitchFamily="34" charset="0"/>
              </a:rPr>
              <a:t>دستورالعمل های نوین سلامت </a:t>
            </a:r>
            <a:r>
              <a:rPr lang="fa-IR" altLang="en-US" sz="3600" b="1" kern="0" dirty="0" smtClean="0">
                <a:solidFill>
                  <a:prstClr val="black"/>
                </a:solidFill>
                <a:latin typeface="Arial" panose="020B0604020202020204" pitchFamily="34" charset="0"/>
              </a:rPr>
              <a:t>مادران</a:t>
            </a:r>
            <a:endParaRPr lang="en-US" kern="0" dirty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4355976" y="5445224"/>
            <a:ext cx="47880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rtl="1" fontAlgn="base" latinLnBrk="0">
              <a:spcBef>
                <a:spcPts val="600"/>
              </a:spcBef>
              <a:spcAft>
                <a:spcPct val="0"/>
              </a:spcAft>
              <a:buClr>
                <a:srgbClr val="FE8637"/>
              </a:buClr>
              <a:buSzPct val="70000"/>
            </a:pPr>
            <a:r>
              <a:rPr lang="fa-IR" altLang="en-US" sz="2000" b="1" dirty="0">
                <a:solidFill>
                  <a:srgbClr val="000000"/>
                </a:solidFill>
                <a:latin typeface="Century Schoolbook" panose="02040604050505020304" pitchFamily="18" charset="0"/>
                <a:cs typeface="B Yagut" panose="00000400000000000000" pitchFamily="2" charset="-78"/>
              </a:rPr>
              <a:t>واحد سلامت مادران- آذر ماه 1403</a:t>
            </a:r>
          </a:p>
        </p:txBody>
      </p:sp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3200" dirty="0" smtClean="0"/>
              <a:t>مکاتبه آموزش بدو خدمت نیروهای جدیدالورود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2339752" y="1340768"/>
            <a:ext cx="4392488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31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 rtl="1">
              <a:spcBef>
                <a:spcPts val="0"/>
              </a:spcBef>
            </a:pPr>
            <a:r>
              <a:rPr lang="fa-IR" altLang="ko-KR" sz="4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با آرزوی ارتقا سلامت همه مادران وکودکان  </a:t>
            </a:r>
            <a:endParaRPr lang="en-US" altLang="ko-KR" sz="40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lvl="0" algn="ctr" rtl="1">
              <a:spcBef>
                <a:spcPts val="0"/>
              </a:spcBef>
            </a:pPr>
            <a:r>
              <a:rPr lang="fa-IR" altLang="ko-KR" sz="4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 </a:t>
            </a:r>
          </a:p>
          <a:p>
            <a:pPr lvl="0" algn="ctr" rtl="1">
              <a:spcBef>
                <a:spcPts val="0"/>
              </a:spcBef>
            </a:pPr>
            <a:endParaRPr lang="fa-IR" altLang="ko-KR" sz="40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lvl="0" algn="ctr" rtl="1">
              <a:spcBef>
                <a:spcPts val="0"/>
              </a:spcBef>
            </a:pPr>
            <a:r>
              <a:rPr lang="fa-IR" altLang="ko-KR" sz="4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                                       با </a:t>
            </a:r>
            <a:r>
              <a:rPr lang="fa-IR" altLang="ko-KR" sz="4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سپاس از توجه شما</a:t>
            </a:r>
            <a:endParaRPr lang="en-US" altLang="ko-KR" sz="40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44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altLang="ko-KR" dirty="0" smtClean="0"/>
              <a:t>            فرم آماری کلاس آمادگی زایمان  </a:t>
            </a:r>
            <a:endParaRPr lang="ko-KR" alt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1539071958"/>
              </p:ext>
            </p:extLst>
          </p:nvPr>
        </p:nvGraphicFramePr>
        <p:xfrm>
          <a:off x="125759" y="1086292"/>
          <a:ext cx="8892481" cy="5295037"/>
        </p:xfrm>
        <a:graphic>
          <a:graphicData uri="http://schemas.openxmlformats.org/drawingml/2006/table">
            <a:tbl>
              <a:tblPr rtl="1"/>
              <a:tblGrid>
                <a:gridCol w="700884">
                  <a:extLst>
                    <a:ext uri="{9D8B030D-6E8A-4147-A177-3AD203B41FA5}">
                      <a16:colId xmlns:a16="http://schemas.microsoft.com/office/drawing/2014/main" val="2961059598"/>
                    </a:ext>
                  </a:extLst>
                </a:gridCol>
                <a:gridCol w="567478">
                  <a:extLst>
                    <a:ext uri="{9D8B030D-6E8A-4147-A177-3AD203B41FA5}">
                      <a16:colId xmlns:a16="http://schemas.microsoft.com/office/drawing/2014/main" val="2355812341"/>
                    </a:ext>
                  </a:extLst>
                </a:gridCol>
                <a:gridCol w="310620">
                  <a:extLst>
                    <a:ext uri="{9D8B030D-6E8A-4147-A177-3AD203B41FA5}">
                      <a16:colId xmlns:a16="http://schemas.microsoft.com/office/drawing/2014/main" val="3541599394"/>
                    </a:ext>
                  </a:extLst>
                </a:gridCol>
                <a:gridCol w="613275">
                  <a:extLst>
                    <a:ext uri="{9D8B030D-6E8A-4147-A177-3AD203B41FA5}">
                      <a16:colId xmlns:a16="http://schemas.microsoft.com/office/drawing/2014/main" val="4053403127"/>
                    </a:ext>
                  </a:extLst>
                </a:gridCol>
                <a:gridCol w="734735">
                  <a:extLst>
                    <a:ext uri="{9D8B030D-6E8A-4147-A177-3AD203B41FA5}">
                      <a16:colId xmlns:a16="http://schemas.microsoft.com/office/drawing/2014/main" val="2867466356"/>
                    </a:ext>
                  </a:extLst>
                </a:gridCol>
                <a:gridCol w="382301">
                  <a:extLst>
                    <a:ext uri="{9D8B030D-6E8A-4147-A177-3AD203B41FA5}">
                      <a16:colId xmlns:a16="http://schemas.microsoft.com/office/drawing/2014/main" val="63731632"/>
                    </a:ext>
                  </a:extLst>
                </a:gridCol>
                <a:gridCol w="613275">
                  <a:extLst>
                    <a:ext uri="{9D8B030D-6E8A-4147-A177-3AD203B41FA5}">
                      <a16:colId xmlns:a16="http://schemas.microsoft.com/office/drawing/2014/main" val="472306090"/>
                    </a:ext>
                  </a:extLst>
                </a:gridCol>
                <a:gridCol w="493805">
                  <a:extLst>
                    <a:ext uri="{9D8B030D-6E8A-4147-A177-3AD203B41FA5}">
                      <a16:colId xmlns:a16="http://schemas.microsoft.com/office/drawing/2014/main" val="332953077"/>
                    </a:ext>
                  </a:extLst>
                </a:gridCol>
                <a:gridCol w="562167">
                  <a:extLst>
                    <a:ext uri="{9D8B030D-6E8A-4147-A177-3AD203B41FA5}">
                      <a16:colId xmlns:a16="http://schemas.microsoft.com/office/drawing/2014/main" val="2507594391"/>
                    </a:ext>
                  </a:extLst>
                </a:gridCol>
                <a:gridCol w="887391">
                  <a:extLst>
                    <a:ext uri="{9D8B030D-6E8A-4147-A177-3AD203B41FA5}">
                      <a16:colId xmlns:a16="http://schemas.microsoft.com/office/drawing/2014/main" val="2514901435"/>
                    </a:ext>
                  </a:extLst>
                </a:gridCol>
                <a:gridCol w="684956">
                  <a:extLst>
                    <a:ext uri="{9D8B030D-6E8A-4147-A177-3AD203B41FA5}">
                      <a16:colId xmlns:a16="http://schemas.microsoft.com/office/drawing/2014/main" val="1147004497"/>
                    </a:ext>
                  </a:extLst>
                </a:gridCol>
                <a:gridCol w="684956">
                  <a:extLst>
                    <a:ext uri="{9D8B030D-6E8A-4147-A177-3AD203B41FA5}">
                      <a16:colId xmlns:a16="http://schemas.microsoft.com/office/drawing/2014/main" val="3345253722"/>
                    </a:ext>
                  </a:extLst>
                </a:gridCol>
                <a:gridCol w="828319">
                  <a:extLst>
                    <a:ext uri="{9D8B030D-6E8A-4147-A177-3AD203B41FA5}">
                      <a16:colId xmlns:a16="http://schemas.microsoft.com/office/drawing/2014/main" val="4090042723"/>
                    </a:ext>
                  </a:extLst>
                </a:gridCol>
                <a:gridCol w="828319">
                  <a:extLst>
                    <a:ext uri="{9D8B030D-6E8A-4147-A177-3AD203B41FA5}">
                      <a16:colId xmlns:a16="http://schemas.microsoft.com/office/drawing/2014/main" val="4232924269"/>
                    </a:ext>
                  </a:extLst>
                </a:gridCol>
              </a:tblGrid>
              <a:tr h="640681">
                <a:tc gridSpan="14">
                  <a:txBody>
                    <a:bodyPr/>
                    <a:lstStyle/>
                    <a:p>
                      <a:pPr algn="ctr" rtl="1" fontAlgn="ctr"/>
                      <a:r>
                        <a:rPr lang="fa-I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  آمار کلاس های آمادگی برای زایمان مرکز بهداشت/ شبکه بهداشت و درمان          سه  ماهه ... سال...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3069538"/>
                  </a:ext>
                </a:extLst>
              </a:tr>
              <a:tr h="565309"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اسامی مراکز </a:t>
                      </a:r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بهداشتی</a:t>
                      </a:r>
                    </a:p>
                    <a:p>
                      <a:pPr algn="ctr" rtl="1" fontAlgn="ctr"/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دارای </a:t>
                      </a:r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کلاس</a:t>
                      </a:r>
                    </a:p>
                    <a:p>
                      <a:pPr algn="ctr" rtl="1" fontAlgn="ctr"/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آمادگی برای زایمان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نام مربی/</a:t>
                      </a:r>
                      <a:b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</a:br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مربیان</a:t>
                      </a:r>
                    </a:p>
                    <a:p>
                      <a:pPr algn="ctr" rtl="1" fontAlgn="ctr"/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کلاس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Nazanin" panose="00000400000000000000" pitchFamily="2" charset="-78"/>
                        </a:rPr>
                        <a:t>تاریخ و امتیاز پایش کلاس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Nazanin" panose="00000400000000000000" pitchFamily="2" charset="-78"/>
                        </a:rPr>
                        <a:t>نحوه برگزاری کلاس</a:t>
                      </a:r>
                      <a:br>
                        <a:rPr lang="fa-IR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Nazanin" panose="00000400000000000000" pitchFamily="2" charset="-78"/>
                        </a:rPr>
                      </a:br>
                      <a:r>
                        <a:rPr lang="fa-IR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Nazanin" panose="00000400000000000000" pitchFamily="2" charset="-78"/>
                        </a:rPr>
                        <a:t> (</a:t>
                      </a:r>
                      <a:r>
                        <a:rPr lang="fa-IR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Nazanin" panose="00000400000000000000" pitchFamily="2" charset="-78"/>
                        </a:rPr>
                        <a:t>حضوری/</a:t>
                      </a:r>
                    </a:p>
                    <a:p>
                      <a:pPr algn="ctr" rtl="1" fontAlgn="ctr"/>
                      <a:r>
                        <a:rPr lang="fa-IR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Nazanin" panose="00000400000000000000" pitchFamily="2" charset="-78"/>
                        </a:rPr>
                        <a:t>غیر حضوری)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Nazanin" panose="00000400000000000000" pitchFamily="2" charset="-78"/>
                        </a:rPr>
                        <a:t/>
                      </a:r>
                      <a:br>
                        <a:rPr lang="fa-IR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Nazanin" panose="00000400000000000000" pitchFamily="2" charset="-78"/>
                        </a:rPr>
                      </a:br>
                      <a:r>
                        <a:rPr lang="fa-IR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Nazanin" panose="00000400000000000000" pitchFamily="2" charset="-78"/>
                        </a:rPr>
                        <a:t>تعداد  کل </a:t>
                      </a:r>
                      <a:endParaRPr lang="fa-IR" sz="11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Nazanin" panose="00000400000000000000" pitchFamily="2" charset="-78"/>
                        </a:rPr>
                        <a:t>مادران </a:t>
                      </a:r>
                      <a:r>
                        <a:rPr lang="fa-IR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Nazanin" panose="00000400000000000000" pitchFamily="2" charset="-78"/>
                        </a:rPr>
                        <a:t>شرکت کننده در </a:t>
                      </a:r>
                      <a:endParaRPr lang="fa-IR" sz="11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Nazanin" panose="00000400000000000000" pitchFamily="2" charset="-78"/>
                        </a:rPr>
                        <a:t>کلاس</a:t>
                      </a:r>
                      <a:r>
                        <a:rPr lang="fa-IR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Nazanin" panose="00000400000000000000" pitchFamily="2" charset="-78"/>
                        </a:rPr>
                        <a:t/>
                      </a:r>
                      <a:br>
                        <a:rPr lang="fa-IR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Nazanin" panose="00000400000000000000" pitchFamily="2" charset="-78"/>
                        </a:rPr>
                      </a:br>
                      <a:endParaRPr lang="fa-IR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ea typeface="+mn-ea"/>
                          <a:cs typeface="B Nazanin" panose="00000400000000000000" pitchFamily="2" charset="-78"/>
                        </a:rPr>
                        <a:t>اطلاعات مادران زایمان کرده در بازه زمانی موردنظر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0674168"/>
                  </a:ext>
                </a:extLst>
              </a:tr>
              <a:tr h="21293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تاریخ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امتیاز از 45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تعداد مادران </a:t>
                      </a:r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شرکت</a:t>
                      </a:r>
                    </a:p>
                    <a:p>
                      <a:pPr algn="ctr" rtl="1" fontAlgn="ctr"/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کننده در کلاس 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تعداد </a:t>
                      </a:r>
                      <a:endParaRPr lang="fa-IR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زایمان </a:t>
                      </a:r>
                    </a:p>
                    <a:p>
                      <a:pPr algn="ctr" rtl="1" fontAlgn="ctr"/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طبیعی</a:t>
                      </a:r>
                      <a:endParaRPr lang="fa-IR" sz="11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تعداد </a:t>
                      </a:r>
                      <a:endParaRPr lang="fa-IR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سزارین </a:t>
                      </a:r>
                      <a:endParaRPr lang="fa-IR" sz="11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تعداد مادران </a:t>
                      </a:r>
                      <a:endParaRPr lang="fa-IR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سزارین </a:t>
                      </a:r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شده قبلی شرکت کننده در کلاس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تعداد مادران </a:t>
                      </a:r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سزارین</a:t>
                      </a:r>
                    </a:p>
                    <a:p>
                      <a:pPr algn="ctr" rtl="1" fontAlgn="ctr"/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نخست </a:t>
                      </a:r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زا</a:t>
                      </a:r>
                    </a:p>
                    <a:p>
                      <a:pPr algn="ctr" rtl="1" fontAlgn="ctr"/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شرکت کننده در کلاس 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تعداد مادران سزارین </a:t>
                      </a:r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بار</a:t>
                      </a:r>
                    </a:p>
                    <a:p>
                      <a:pPr algn="ctr" rtl="1" fontAlgn="ctr"/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اول شرکت کننده </a:t>
                      </a:r>
                      <a:endParaRPr lang="fa-IR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در </a:t>
                      </a:r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کلاس 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تعداد نفر کلاس مادران </a:t>
                      </a:r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آموزش</a:t>
                      </a:r>
                    </a:p>
                    <a:p>
                      <a:pPr algn="ctr" rtl="1" fontAlgn="ctr"/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دیده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تعداد مادران </a:t>
                      </a:r>
                      <a:endParaRPr lang="fa-IR" sz="11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شرکت </a:t>
                      </a:r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کننده</a:t>
                      </a:r>
                      <a:b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</a:br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در حداقل </a:t>
                      </a:r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5</a:t>
                      </a:r>
                    </a:p>
                    <a:p>
                      <a:pPr algn="ctr" rtl="1" fontAlgn="ctr"/>
                      <a:r>
                        <a:rPr lang="fa-IR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جلسه</a:t>
                      </a:r>
                      <a:b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</a:br>
                      <a:r>
                        <a:rPr lang="fa-I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(جلسات چهارم تا هشتم)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5057349"/>
                  </a:ext>
                </a:extLst>
              </a:tr>
              <a:tr h="48993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79157"/>
                  </a:ext>
                </a:extLst>
              </a:tr>
              <a:tr h="489931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6754243"/>
                  </a:ext>
                </a:extLst>
              </a:tr>
              <a:tr h="48993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5055291"/>
                  </a:ext>
                </a:extLst>
              </a:tr>
              <a:tr h="489931">
                <a:tc gridSpan="5">
                  <a:txBody>
                    <a:bodyPr/>
                    <a:lstStyle/>
                    <a:p>
                      <a:pPr algn="ctr" rtl="1" fontAlgn="ctr"/>
                      <a:r>
                        <a:rPr lang="fa-IR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جمع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5941" marR="5941" marT="594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07045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092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ko-KR" dirty="0" smtClean="0"/>
              <a:t>نحوه تکمیل فرم آماری کلاس آمادگی زایمان</a:t>
            </a:r>
            <a:endParaRPr lang="ko-KR" alt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3897957015"/>
              </p:ext>
            </p:extLst>
          </p:nvPr>
        </p:nvGraphicFramePr>
        <p:xfrm>
          <a:off x="251520" y="1066757"/>
          <a:ext cx="8734430" cy="5674612"/>
        </p:xfrm>
        <a:graphic>
          <a:graphicData uri="http://schemas.openxmlformats.org/drawingml/2006/table">
            <a:tbl>
              <a:tblPr rtl="1"/>
              <a:tblGrid>
                <a:gridCol w="446125">
                  <a:extLst>
                    <a:ext uri="{9D8B030D-6E8A-4147-A177-3AD203B41FA5}">
                      <a16:colId xmlns:a16="http://schemas.microsoft.com/office/drawing/2014/main" val="2896991291"/>
                    </a:ext>
                  </a:extLst>
                </a:gridCol>
                <a:gridCol w="435153">
                  <a:extLst>
                    <a:ext uri="{9D8B030D-6E8A-4147-A177-3AD203B41FA5}">
                      <a16:colId xmlns:a16="http://schemas.microsoft.com/office/drawing/2014/main" val="42570727"/>
                    </a:ext>
                  </a:extLst>
                </a:gridCol>
                <a:gridCol w="870306">
                  <a:extLst>
                    <a:ext uri="{9D8B030D-6E8A-4147-A177-3AD203B41FA5}">
                      <a16:colId xmlns:a16="http://schemas.microsoft.com/office/drawing/2014/main" val="3679427474"/>
                    </a:ext>
                  </a:extLst>
                </a:gridCol>
                <a:gridCol w="554286">
                  <a:extLst>
                    <a:ext uri="{9D8B030D-6E8A-4147-A177-3AD203B41FA5}">
                      <a16:colId xmlns:a16="http://schemas.microsoft.com/office/drawing/2014/main" val="2215066334"/>
                    </a:ext>
                  </a:extLst>
                </a:gridCol>
                <a:gridCol w="874460">
                  <a:extLst>
                    <a:ext uri="{9D8B030D-6E8A-4147-A177-3AD203B41FA5}">
                      <a16:colId xmlns:a16="http://schemas.microsoft.com/office/drawing/2014/main" val="997835333"/>
                    </a:ext>
                  </a:extLst>
                </a:gridCol>
                <a:gridCol w="579364">
                  <a:extLst>
                    <a:ext uri="{9D8B030D-6E8A-4147-A177-3AD203B41FA5}">
                      <a16:colId xmlns:a16="http://schemas.microsoft.com/office/drawing/2014/main" val="2018838004"/>
                    </a:ext>
                  </a:extLst>
                </a:gridCol>
                <a:gridCol w="709674">
                  <a:extLst>
                    <a:ext uri="{9D8B030D-6E8A-4147-A177-3AD203B41FA5}">
                      <a16:colId xmlns:a16="http://schemas.microsoft.com/office/drawing/2014/main" val="1487603385"/>
                    </a:ext>
                  </a:extLst>
                </a:gridCol>
                <a:gridCol w="504590">
                  <a:extLst>
                    <a:ext uri="{9D8B030D-6E8A-4147-A177-3AD203B41FA5}">
                      <a16:colId xmlns:a16="http://schemas.microsoft.com/office/drawing/2014/main" val="667915373"/>
                    </a:ext>
                  </a:extLst>
                </a:gridCol>
                <a:gridCol w="723467">
                  <a:extLst>
                    <a:ext uri="{9D8B030D-6E8A-4147-A177-3AD203B41FA5}">
                      <a16:colId xmlns:a16="http://schemas.microsoft.com/office/drawing/2014/main" val="3485742240"/>
                    </a:ext>
                  </a:extLst>
                </a:gridCol>
                <a:gridCol w="467899">
                  <a:extLst>
                    <a:ext uri="{9D8B030D-6E8A-4147-A177-3AD203B41FA5}">
                      <a16:colId xmlns:a16="http://schemas.microsoft.com/office/drawing/2014/main" val="4202023057"/>
                    </a:ext>
                  </a:extLst>
                </a:gridCol>
                <a:gridCol w="1868961">
                  <a:extLst>
                    <a:ext uri="{9D8B030D-6E8A-4147-A177-3AD203B41FA5}">
                      <a16:colId xmlns:a16="http://schemas.microsoft.com/office/drawing/2014/main" val="4260098741"/>
                    </a:ext>
                  </a:extLst>
                </a:gridCol>
                <a:gridCol w="700145">
                  <a:extLst>
                    <a:ext uri="{9D8B030D-6E8A-4147-A177-3AD203B41FA5}">
                      <a16:colId xmlns:a16="http://schemas.microsoft.com/office/drawing/2014/main" val="190060468"/>
                    </a:ext>
                  </a:extLst>
                </a:gridCol>
              </a:tblGrid>
              <a:tr h="437455"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تاریخ و امتیاز پایش کلاس</a:t>
                      </a:r>
                    </a:p>
                  </a:txBody>
                  <a:tcPr marL="6416" marR="6416" marT="64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نحوه برگزاری </a:t>
                      </a:r>
                      <a:endParaRPr lang="fa-IR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کلاس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/>
                      </a:r>
                      <a:b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</a:b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(حضوری/ </a:t>
                      </a:r>
                      <a:endParaRPr lang="fa-IR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غیر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حضوری)</a:t>
                      </a:r>
                    </a:p>
                  </a:txBody>
                  <a:tcPr marL="6416" marR="6416" marT="64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/>
                      </a:r>
                      <a:b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</a:b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تعداد </a:t>
                      </a:r>
                      <a:endParaRPr lang="fa-IR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کل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مادران شرکت کننده در کلاس</a:t>
                      </a:r>
                      <a:b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</a:br>
                      <a:endParaRPr lang="fa-IR" sz="10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6416" marR="6416" marT="64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اطلاعات مادران زایمان کرده در بازه زمانی موردنظر</a:t>
                      </a:r>
                    </a:p>
                  </a:txBody>
                  <a:tcPr marL="6416" marR="6416" marT="64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3712050"/>
                  </a:ext>
                </a:extLst>
              </a:tr>
              <a:tr h="1372210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تاریخ</a:t>
                      </a:r>
                    </a:p>
                  </a:txBody>
                  <a:tcPr marL="6416" marR="6416" marT="64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امتیاز از 45</a:t>
                      </a:r>
                    </a:p>
                  </a:txBody>
                  <a:tcPr marL="6416" marR="6416" marT="64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تعداد مادران شرکت </a:t>
                      </a:r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کننده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در کلاس </a:t>
                      </a:r>
                    </a:p>
                  </a:txBody>
                  <a:tcPr marL="6416" marR="6416" marT="64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تعداد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زایمان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طبیعی</a:t>
                      </a:r>
                    </a:p>
                  </a:txBody>
                  <a:tcPr marL="6416" marR="6416" marT="64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تعداد </a:t>
                      </a:r>
                      <a:endParaRPr lang="fa-IR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سزارین </a:t>
                      </a:r>
                      <a:endParaRPr lang="fa-IR" sz="10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6416" marR="6416" marT="64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تعداد </a:t>
                      </a:r>
                      <a:endParaRPr lang="fa-IR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مادران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سزارین شده قبلی </a:t>
                      </a:r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شرکت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کننده </a:t>
                      </a:r>
                      <a:endParaRPr lang="fa-IR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در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کلاس</a:t>
                      </a:r>
                    </a:p>
                  </a:txBody>
                  <a:tcPr marL="6416" marR="6416" marT="64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تعداد </a:t>
                      </a:r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مادران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سزارین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نخست زا </a:t>
                      </a:r>
                      <a:endParaRPr lang="fa-IR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شرکت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کننده </a:t>
                      </a:r>
                      <a:endParaRPr lang="fa-IR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در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کلاس </a:t>
                      </a:r>
                    </a:p>
                  </a:txBody>
                  <a:tcPr marL="6416" marR="6416" marT="64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تعداد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مادران </a:t>
                      </a:r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سزارین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بار </a:t>
                      </a:r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اول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شرکت </a:t>
                      </a:r>
                      <a:endParaRPr lang="fa-IR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کننده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در کلاس </a:t>
                      </a:r>
                    </a:p>
                  </a:txBody>
                  <a:tcPr marL="6416" marR="6416" marT="64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تعداد نفر کلاس </a:t>
                      </a:r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مادران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آموزش دیده</a:t>
                      </a:r>
                    </a:p>
                  </a:txBody>
                  <a:tcPr marL="6416" marR="6416" marT="64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تعداد مادران شرکت کننده</a:t>
                      </a:r>
                      <a:b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</a:b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در حداقل 5 جلسه</a:t>
                      </a:r>
                      <a:b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</a:b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(جلسات </a:t>
                      </a:r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چهارم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تا هشتم)</a:t>
                      </a:r>
                    </a:p>
                  </a:txBody>
                  <a:tcPr marL="6416" marR="6416" marT="64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9482342"/>
                  </a:ext>
                </a:extLst>
              </a:tr>
              <a:tr h="3864947"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این دو ستون توسط کارشناس مادران ستاد تکمیل  گردد و تاریخ دقیق پایش به همراه نمره پایش درج گردد. </a:t>
                      </a:r>
                      <a:b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</a:b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(لازم است در سال 2 بار پایش توسط </a:t>
                      </a:r>
                      <a:endParaRPr lang="fa-IR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کارشناس </a:t>
                      </a: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مادران و از کلیه کلاس </a:t>
                      </a:r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های</a:t>
                      </a:r>
                    </a:p>
                    <a:p>
                      <a:pPr algn="ctr" rtl="1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آمادگی زایمان </a:t>
                      </a:r>
                      <a:endParaRPr lang="fa-IR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شهرستان </a:t>
                      </a: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انجام گیرد)</a:t>
                      </a:r>
                      <a:b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</a:b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امتیاز چک لیست به صورت کامل درج شود</a:t>
                      </a:r>
                    </a:p>
                  </a:txBody>
                  <a:tcPr marL="6416" marR="6416" marT="64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نحوه برگزاری کلاس به یکی ازدو حالت زیر درج گردد</a:t>
                      </a:r>
                      <a:b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</a:b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*حضوری</a:t>
                      </a:r>
                      <a:b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</a:b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*غ حضوری</a:t>
                      </a:r>
                      <a:b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</a:br>
                      <a:endParaRPr lang="fa-IR" sz="1000" b="0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6416" marR="6416" marT="64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 </a:t>
                      </a:r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کلی</a:t>
                      </a:r>
                    </a:p>
                    <a:p>
                      <a:pPr algn="ctr" rtl="1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مادران </a:t>
                      </a:r>
                      <a:endParaRPr lang="fa-IR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شرکت </a:t>
                      </a: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کننده در کلاس </a:t>
                      </a:r>
                      <a:endParaRPr lang="fa-IR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خواه </a:t>
                      </a: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زایمان کرده </a:t>
                      </a:r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باشد</a:t>
                      </a:r>
                    </a:p>
                    <a:p>
                      <a:pPr algn="ctr" rtl="1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خواه زایمان نکرده باشد</a:t>
                      </a:r>
                    </a:p>
                  </a:txBody>
                  <a:tcPr marL="6416" marR="6416" marT="64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مادرانی که </a:t>
                      </a:r>
                      <a:endParaRPr lang="fa-IR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 </a:t>
                      </a: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بازه زمانی مورد </a:t>
                      </a:r>
                      <a:endParaRPr lang="fa-IR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نظر </a:t>
                      </a: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(از روز اول فصل تا آخرین روز </a:t>
                      </a:r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فصل</a:t>
                      </a:r>
                    </a:p>
                    <a:p>
                      <a:pPr algn="ctr" rtl="1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مورد نظر) </a:t>
                      </a:r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زایمان</a:t>
                      </a:r>
                    </a:p>
                    <a:p>
                      <a:pPr algn="ctr" rtl="1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کرده اند</a:t>
                      </a:r>
                    </a:p>
                  </a:txBody>
                  <a:tcPr marL="6416" marR="6416" marT="64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جمع این دو ستون بایستی </a:t>
                      </a:r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با</a:t>
                      </a:r>
                    </a:p>
                    <a:p>
                      <a:pPr algn="ctr" rtl="1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ستون </a:t>
                      </a:r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قبل</a:t>
                      </a:r>
                    </a:p>
                    <a:p>
                      <a:pPr algn="ctr" rtl="1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(تعداد مادران شرکت کننده در کلاس که در بازه زمانی مورد نظر زایمان کرده اند) برابر باشد</a:t>
                      </a:r>
                    </a:p>
                  </a:txBody>
                  <a:tcPr marL="6416" marR="6416" marT="64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جمع این سه ستون بایستی با ستون </a:t>
                      </a:r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قبل</a:t>
                      </a:r>
                    </a:p>
                    <a:p>
                      <a:pPr algn="ctr" rtl="1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(تعداد مادران سزارین شده) برابر باشد</a:t>
                      </a:r>
                    </a:p>
                  </a:txBody>
                  <a:tcPr marL="6416" marR="6416" marT="64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مجموع ستون های زیر در بازه زمانی مورد نظر</a:t>
                      </a:r>
                      <a:b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</a:b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مادران شرکت کننده در 1 جلسه*1</a:t>
                      </a:r>
                      <a:b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</a:b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مادران شرکت کننده در 2جلسه*2</a:t>
                      </a:r>
                      <a:b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</a:b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مادران شرکت کننده در3جلسه*3</a:t>
                      </a:r>
                      <a:b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</a:b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مادران شرکت کننده در 4 جلسه*4</a:t>
                      </a:r>
                      <a:b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</a:b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مادران شرکت کننده در 5 جلسه*5</a:t>
                      </a:r>
                      <a:b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</a:b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مادران شرکت کننده در 6جلسه*6</a:t>
                      </a:r>
                      <a:b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</a:b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مادران شرکت کننده در 7 جلسه*7</a:t>
                      </a:r>
                      <a:b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</a:b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 مادران شرکت کننده در 8 جلسه*8</a:t>
                      </a:r>
                    </a:p>
                  </a:txBody>
                  <a:tcPr marL="6416" marR="6416" marT="64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مجموع </a:t>
                      </a:r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تعداد</a:t>
                      </a:r>
                    </a:p>
                    <a:p>
                      <a:pPr algn="ctr" rtl="1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مادرانی که </a:t>
                      </a:r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</a:t>
                      </a:r>
                    </a:p>
                    <a:p>
                      <a:pPr algn="ctr" rtl="1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همه </a:t>
                      </a:r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جلسات</a:t>
                      </a:r>
                    </a:p>
                    <a:p>
                      <a:pPr algn="ctr" rtl="1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7،6،5،4و8</a:t>
                      </a:r>
                    </a:p>
                    <a:p>
                      <a:pPr algn="ctr" rtl="1" fontAlgn="ctr"/>
                      <a:r>
                        <a:rPr lang="fa-IR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شرکت کرده اند.</a:t>
                      </a:r>
                    </a:p>
                  </a:txBody>
                  <a:tcPr marL="6416" marR="6416" marT="641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7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ko-KR" dirty="0" smtClean="0"/>
              <a:t>فرم آماری تکمیل شده کلاس آمادگی زایمان</a:t>
            </a:r>
            <a:endParaRPr lang="ko-KR" alt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1224338926"/>
              </p:ext>
            </p:extLst>
          </p:nvPr>
        </p:nvGraphicFramePr>
        <p:xfrm>
          <a:off x="143508" y="1134784"/>
          <a:ext cx="8856984" cy="5044133"/>
        </p:xfrm>
        <a:graphic>
          <a:graphicData uri="http://schemas.openxmlformats.org/drawingml/2006/table">
            <a:tbl>
              <a:tblPr rtl="1"/>
              <a:tblGrid>
                <a:gridCol w="643203">
                  <a:extLst>
                    <a:ext uri="{9D8B030D-6E8A-4147-A177-3AD203B41FA5}">
                      <a16:colId xmlns:a16="http://schemas.microsoft.com/office/drawing/2014/main" val="1296433245"/>
                    </a:ext>
                  </a:extLst>
                </a:gridCol>
                <a:gridCol w="615478">
                  <a:extLst>
                    <a:ext uri="{9D8B030D-6E8A-4147-A177-3AD203B41FA5}">
                      <a16:colId xmlns:a16="http://schemas.microsoft.com/office/drawing/2014/main" val="1241012262"/>
                    </a:ext>
                  </a:extLst>
                </a:gridCol>
                <a:gridCol w="651680">
                  <a:extLst>
                    <a:ext uri="{9D8B030D-6E8A-4147-A177-3AD203B41FA5}">
                      <a16:colId xmlns:a16="http://schemas.microsoft.com/office/drawing/2014/main" val="3815002871"/>
                    </a:ext>
                  </a:extLst>
                </a:gridCol>
                <a:gridCol w="538617">
                  <a:extLst>
                    <a:ext uri="{9D8B030D-6E8A-4147-A177-3AD203B41FA5}">
                      <a16:colId xmlns:a16="http://schemas.microsoft.com/office/drawing/2014/main" val="2696225580"/>
                    </a:ext>
                  </a:extLst>
                </a:gridCol>
                <a:gridCol w="702349">
                  <a:extLst>
                    <a:ext uri="{9D8B030D-6E8A-4147-A177-3AD203B41FA5}">
                      <a16:colId xmlns:a16="http://schemas.microsoft.com/office/drawing/2014/main" val="3295017335"/>
                    </a:ext>
                  </a:extLst>
                </a:gridCol>
                <a:gridCol w="569271">
                  <a:extLst>
                    <a:ext uri="{9D8B030D-6E8A-4147-A177-3AD203B41FA5}">
                      <a16:colId xmlns:a16="http://schemas.microsoft.com/office/drawing/2014/main" val="3026466095"/>
                    </a:ext>
                  </a:extLst>
                </a:gridCol>
                <a:gridCol w="571120">
                  <a:extLst>
                    <a:ext uri="{9D8B030D-6E8A-4147-A177-3AD203B41FA5}">
                      <a16:colId xmlns:a16="http://schemas.microsoft.com/office/drawing/2014/main" val="1494845324"/>
                    </a:ext>
                  </a:extLst>
                </a:gridCol>
                <a:gridCol w="436195">
                  <a:extLst>
                    <a:ext uri="{9D8B030D-6E8A-4147-A177-3AD203B41FA5}">
                      <a16:colId xmlns:a16="http://schemas.microsoft.com/office/drawing/2014/main" val="1755778223"/>
                    </a:ext>
                  </a:extLst>
                </a:gridCol>
                <a:gridCol w="515619">
                  <a:extLst>
                    <a:ext uri="{9D8B030D-6E8A-4147-A177-3AD203B41FA5}">
                      <a16:colId xmlns:a16="http://schemas.microsoft.com/office/drawing/2014/main" val="1806530658"/>
                    </a:ext>
                  </a:extLst>
                </a:gridCol>
                <a:gridCol w="704202">
                  <a:extLst>
                    <a:ext uri="{9D8B030D-6E8A-4147-A177-3AD203B41FA5}">
                      <a16:colId xmlns:a16="http://schemas.microsoft.com/office/drawing/2014/main" val="2202500697"/>
                    </a:ext>
                  </a:extLst>
                </a:gridCol>
                <a:gridCol w="709674">
                  <a:extLst>
                    <a:ext uri="{9D8B030D-6E8A-4147-A177-3AD203B41FA5}">
                      <a16:colId xmlns:a16="http://schemas.microsoft.com/office/drawing/2014/main" val="2193906491"/>
                    </a:ext>
                  </a:extLst>
                </a:gridCol>
                <a:gridCol w="720946">
                  <a:extLst>
                    <a:ext uri="{9D8B030D-6E8A-4147-A177-3AD203B41FA5}">
                      <a16:colId xmlns:a16="http://schemas.microsoft.com/office/drawing/2014/main" val="1430374912"/>
                    </a:ext>
                  </a:extLst>
                </a:gridCol>
                <a:gridCol w="739315">
                  <a:extLst>
                    <a:ext uri="{9D8B030D-6E8A-4147-A177-3AD203B41FA5}">
                      <a16:colId xmlns:a16="http://schemas.microsoft.com/office/drawing/2014/main" val="178346541"/>
                    </a:ext>
                  </a:extLst>
                </a:gridCol>
                <a:gridCol w="739315">
                  <a:extLst>
                    <a:ext uri="{9D8B030D-6E8A-4147-A177-3AD203B41FA5}">
                      <a16:colId xmlns:a16="http://schemas.microsoft.com/office/drawing/2014/main" val="2438938521"/>
                    </a:ext>
                  </a:extLst>
                </a:gridCol>
              </a:tblGrid>
              <a:tr h="445510">
                <a:tc gridSpan="14"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  آمار کلاس های آمادگی برای زایمان شبکه بهداشت و درمان نجف آباد         سه  ماهه اول سال1403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780651"/>
                  </a:ext>
                </a:extLst>
              </a:tr>
              <a:tr h="431137"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اسامی مراکز </a:t>
                      </a:r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بهداشتی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دارای </a:t>
                      </a:r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کلاس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آمادگی برای زایمان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نام مربی/</a:t>
                      </a:r>
                      <a:b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</a:b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مربیان کلاس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تاریخ و امتیاز پایش کلاس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نحوه برگزاری کلاس</a:t>
                      </a:r>
                      <a:b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</a:b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(حضوری/ </a:t>
                      </a:r>
                      <a:endParaRPr lang="fa-IR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غیر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حضوری)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/>
                      </a:r>
                      <a:b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</a:b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تعداد  </a:t>
                      </a:r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کل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مادران </a:t>
                      </a:r>
                      <a:endParaRPr lang="fa-IR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شرکت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کننده </a:t>
                      </a:r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در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کلاس</a:t>
                      </a:r>
                      <a:b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</a:br>
                      <a:endParaRPr lang="fa-IR" sz="10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اطلاعات مادران زایمان کرده در بازه زمانی موردنظر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2253624"/>
                  </a:ext>
                </a:extLst>
              </a:tr>
              <a:tr h="136526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تاریخ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امتیاز از 45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تعداد 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مادران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شرکت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کننده در </a:t>
                      </a:r>
                      <a:endParaRPr lang="fa-IR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کلاس </a:t>
                      </a:r>
                      <a:endParaRPr lang="fa-IR" sz="10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تعداد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زایمان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طبیعی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تعداد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سزارین </a:t>
                      </a:r>
                      <a:endParaRPr lang="fa-IR" sz="10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تعداد </a:t>
                      </a:r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مادران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سزارین </a:t>
                      </a:r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شده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قبلی </a:t>
                      </a:r>
                      <a:endParaRPr lang="fa-IR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شرکت کننده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در </a:t>
                      </a:r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کلاس</a:t>
                      </a:r>
                      <a:endParaRPr lang="fa-IR" sz="1000" b="1" i="0" u="none" strike="noStrike" dirty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تعداد </a:t>
                      </a:r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مادران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سزارین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نخست زا </a:t>
                      </a:r>
                      <a:endParaRPr lang="fa-IR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شرکت کننده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در کلاس 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تعداد مادران </a:t>
                      </a:r>
                      <a:endParaRPr lang="fa-IR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سزارین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بار </a:t>
                      </a:r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اول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شرکت </a:t>
                      </a:r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کننده</a:t>
                      </a: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در کلاس 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تعداد نفر کلاس مادران </a:t>
                      </a:r>
                      <a:endParaRPr lang="fa-IR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آموزش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دیده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تعداد مادران </a:t>
                      </a:r>
                      <a:endParaRPr lang="fa-IR" sz="10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شرکت </a:t>
                      </a:r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Nazanin" panose="00000400000000000000" pitchFamily="2" charset="-78"/>
                        </a:rPr>
                        <a:t>کننده در حداقل 5 جلسه (جلسات چهارم تا هشتم)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7374005"/>
                  </a:ext>
                </a:extLst>
              </a:tr>
              <a:tr h="539969">
                <a:tc rowSpan="2"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پایگاه سلامت </a:t>
                      </a:r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امام</a:t>
                      </a:r>
                    </a:p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حسن </a:t>
                      </a:r>
                      <a:endParaRPr lang="fa-IR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مجتبی </a:t>
                      </a:r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(ع)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خانم زهرا  عرب پور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1403/2/20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42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حضوری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155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70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28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42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21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336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52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3493886"/>
                  </a:ext>
                </a:extLst>
              </a:tr>
              <a:tr h="9524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خانم زهرا  عرب پور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 سه ماهه بعد</a:t>
                      </a:r>
                      <a:b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</a:br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پایش</a:t>
                      </a:r>
                    </a:p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می شود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*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غیر حضوری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198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105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42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63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35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634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64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6577342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پایگاه </a:t>
                      </a:r>
                      <a:endParaRPr lang="fa-IR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سلامت</a:t>
                      </a:r>
                    </a:p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حضرت</a:t>
                      </a:r>
                    </a:p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قائم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خانم مریم رضایی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1403/3/15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40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حضوری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210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95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31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64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38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22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475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76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1338804"/>
                  </a:ext>
                </a:extLst>
              </a:tr>
              <a:tr h="373653">
                <a:tc gridSpan="5"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جمع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563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270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101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169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94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68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1445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192</a:t>
                      </a:r>
                    </a:p>
                  </a:txBody>
                  <a:tcPr marL="5834" marR="5834" marT="58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8576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884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19672" y="243915"/>
            <a:ext cx="7524328" cy="762556"/>
          </a:xfrm>
        </p:spPr>
        <p:txBody>
          <a:bodyPr/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altLang="ko-KR" dirty="0" smtClean="0"/>
              <a:t> </a:t>
            </a:r>
            <a:r>
              <a:rPr lang="fa-IR" sz="3200" dirty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ثبت </a:t>
            </a:r>
            <a:r>
              <a:rPr lang="fa-IR" sz="3200" dirty="0" smtClean="0"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اطلاعات کلاس آمادگی زایمان</a:t>
            </a:r>
            <a:endParaRPr lang="ko-KR" altLang="en-US" sz="3200" dirty="0"/>
          </a:p>
        </p:txBody>
      </p:sp>
      <p:cxnSp>
        <p:nvCxnSpPr>
          <p:cNvPr id="7" name="Elbow Connector 6"/>
          <p:cNvCxnSpPr/>
          <p:nvPr/>
        </p:nvCxnSpPr>
        <p:spPr>
          <a:xfrm flipH="1" flipV="1">
            <a:off x="6047844" y="2375035"/>
            <a:ext cx="914400" cy="95250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Elbow Connector 7"/>
          <p:cNvCxnSpPr/>
          <p:nvPr/>
        </p:nvCxnSpPr>
        <p:spPr>
          <a:xfrm rot="10800000" flipV="1">
            <a:off x="6180787" y="4113346"/>
            <a:ext cx="945597" cy="90983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ouble Wave 3"/>
          <p:cNvSpPr>
            <a:spLocks noChangeArrowheads="1"/>
          </p:cNvSpPr>
          <p:nvPr/>
        </p:nvSpPr>
        <p:spPr bwMode="auto">
          <a:xfrm>
            <a:off x="6732240" y="3200773"/>
            <a:ext cx="2351029" cy="1019175"/>
          </a:xfrm>
          <a:prstGeom prst="doubleWave">
            <a:avLst>
              <a:gd name="adj1" fmla="val 6250"/>
              <a:gd name="adj2" fmla="val 0"/>
            </a:avLst>
          </a:prstGeom>
          <a:solidFill>
            <a:srgbClr val="4472C4"/>
          </a:solidFill>
          <a:ln w="19050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ث</a:t>
            </a:r>
            <a:r>
              <a:rPr kumimoji="0" lang="fa-IR" alt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بت آموزش های</a:t>
            </a:r>
            <a:r>
              <a:rPr lang="fa-IR" altLang="en-US" sz="800" dirty="0"/>
              <a:t> </a:t>
            </a:r>
            <a:r>
              <a:rPr kumimoji="0" lang="fa-IR" alt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کلاس های آمادگی زایمان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Double Wave 4"/>
          <p:cNvSpPr>
            <a:spLocks noChangeArrowheads="1"/>
          </p:cNvSpPr>
          <p:nvPr/>
        </p:nvSpPr>
        <p:spPr bwMode="auto">
          <a:xfrm>
            <a:off x="3918662" y="2002872"/>
            <a:ext cx="2092449" cy="552450"/>
          </a:xfrm>
          <a:prstGeom prst="doubleWave">
            <a:avLst>
              <a:gd name="adj1" fmla="val 6250"/>
              <a:gd name="adj2" fmla="val 0"/>
            </a:avLst>
          </a:prstGeom>
          <a:solidFill>
            <a:srgbClr val="4472C4"/>
          </a:solidFill>
          <a:ln w="12700">
            <a:solidFill>
              <a:srgbClr val="1F3763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altLang="en-U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مامای ارجاع دهنده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Double Wave 8"/>
          <p:cNvSpPr>
            <a:spLocks noChangeArrowheads="1"/>
          </p:cNvSpPr>
          <p:nvPr/>
        </p:nvSpPr>
        <p:spPr bwMode="auto">
          <a:xfrm>
            <a:off x="4247619" y="4746953"/>
            <a:ext cx="1800225" cy="552450"/>
          </a:xfrm>
          <a:prstGeom prst="doubleWave">
            <a:avLst>
              <a:gd name="adj1" fmla="val 6250"/>
              <a:gd name="adj2" fmla="val 0"/>
            </a:avLst>
          </a:prstGeom>
          <a:solidFill>
            <a:srgbClr val="4472C4"/>
          </a:solidFill>
          <a:ln w="12700">
            <a:solidFill>
              <a:srgbClr val="2F528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مربی کلاس آمادگی زایمان</a:t>
            </a: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5" name="Elbow Connector 14"/>
          <p:cNvCxnSpPr/>
          <p:nvPr/>
        </p:nvCxnSpPr>
        <p:spPr>
          <a:xfrm rot="10800000" flipV="1">
            <a:off x="3219450" y="2350175"/>
            <a:ext cx="707369" cy="6442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ouble Wave 11"/>
          <p:cNvSpPr>
            <a:spLocks noChangeArrowheads="1"/>
          </p:cNvSpPr>
          <p:nvPr/>
        </p:nvSpPr>
        <p:spPr bwMode="auto">
          <a:xfrm>
            <a:off x="1112749" y="975285"/>
            <a:ext cx="2029829" cy="744282"/>
          </a:xfrm>
          <a:prstGeom prst="doubleWave">
            <a:avLst>
              <a:gd name="adj1" fmla="val 6250"/>
              <a:gd name="adj2" fmla="val 0"/>
            </a:avLst>
          </a:prstGeom>
          <a:solidFill>
            <a:srgbClr val="4472C4"/>
          </a:solidFill>
          <a:ln w="12700">
            <a:solidFill>
              <a:srgbClr val="2F528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a-IR" altLang="en-US" sz="1100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altLang="en-US" sz="11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ث</a:t>
            </a:r>
            <a:r>
              <a:rPr kumimoji="0" lang="fa-IR" alt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بت در مراقبت 4 و 5 بارداری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a-IR" altLang="en-US" sz="1100" dirty="0" smtClean="0">
                <a:solidFill>
                  <a:srgbClr val="000000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7481،7482،7559،7560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Double Wave 12"/>
          <p:cNvSpPr>
            <a:spLocks noChangeArrowheads="1"/>
          </p:cNvSpPr>
          <p:nvPr/>
        </p:nvSpPr>
        <p:spPr bwMode="auto">
          <a:xfrm>
            <a:off x="1115617" y="5517232"/>
            <a:ext cx="2165401" cy="676079"/>
          </a:xfrm>
          <a:prstGeom prst="doubleWave">
            <a:avLst>
              <a:gd name="adj1" fmla="val 6250"/>
              <a:gd name="adj2" fmla="val 0"/>
            </a:avLst>
          </a:prstGeom>
          <a:solidFill>
            <a:srgbClr val="4472C4"/>
          </a:solidFill>
          <a:ln w="12700">
            <a:solidFill>
              <a:srgbClr val="2F528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altLang="en-U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ثبت آموزش گروهی(سفیران سلامت)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6" name="Elbow Connector 15"/>
          <p:cNvCxnSpPr/>
          <p:nvPr/>
        </p:nvCxnSpPr>
        <p:spPr>
          <a:xfrm rot="10800000">
            <a:off x="3451275" y="4219948"/>
            <a:ext cx="729873" cy="60959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9" idx="1"/>
          </p:cNvCxnSpPr>
          <p:nvPr/>
        </p:nvCxnSpPr>
        <p:spPr>
          <a:xfrm rot="10800000" flipV="1">
            <a:off x="3402773" y="5023178"/>
            <a:ext cx="844847" cy="76514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Double Wave 15"/>
          <p:cNvSpPr>
            <a:spLocks noChangeArrowheads="1"/>
          </p:cNvSpPr>
          <p:nvPr/>
        </p:nvSpPr>
        <p:spPr bwMode="auto">
          <a:xfrm>
            <a:off x="1115617" y="3794353"/>
            <a:ext cx="2169820" cy="701820"/>
          </a:xfrm>
          <a:prstGeom prst="doubleWave">
            <a:avLst>
              <a:gd name="adj1" fmla="val 6250"/>
              <a:gd name="adj2" fmla="val 0"/>
            </a:avLst>
          </a:prstGeom>
          <a:solidFill>
            <a:srgbClr val="4472C4"/>
          </a:solidFill>
          <a:ln w="12700">
            <a:solidFill>
              <a:srgbClr val="2F528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a-IR" altLang="en-US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ثبت نسخه و کد 469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Double Wave 16"/>
          <p:cNvSpPr>
            <a:spLocks noChangeArrowheads="1"/>
          </p:cNvSpPr>
          <p:nvPr/>
        </p:nvSpPr>
        <p:spPr bwMode="auto">
          <a:xfrm>
            <a:off x="951398" y="2463481"/>
            <a:ext cx="2192382" cy="737292"/>
          </a:xfrm>
          <a:prstGeom prst="doubleWave">
            <a:avLst>
              <a:gd name="adj1" fmla="val 6250"/>
              <a:gd name="adj2" fmla="val 0"/>
            </a:avLst>
          </a:prstGeom>
          <a:solidFill>
            <a:srgbClr val="4472C4"/>
          </a:solidFill>
          <a:ln w="12700">
            <a:solidFill>
              <a:srgbClr val="2F528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ثبت آموزش گروهی(سفیران سلامت)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Rectangle 14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284018" y="72239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2957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95775" algn="l"/>
              </a:tabLst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                     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95775" algn="l"/>
              </a:tabLst>
            </a:pPr>
            <a:r>
              <a:rPr kumimoji="0" lang="en-US" alt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 </a:t>
            </a:r>
            <a:endParaRPr kumimoji="0" lang="en-US" alt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95775" algn="l"/>
              </a:tabLst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5446" y="1266424"/>
            <a:ext cx="810838" cy="69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59632" y="260648"/>
            <a:ext cx="8280920" cy="1123530"/>
          </a:xfrm>
        </p:spPr>
        <p:txBody>
          <a:bodyPr/>
          <a:lstStyle/>
          <a:p>
            <a:pPr algn="ctr"/>
            <a:r>
              <a:rPr lang="fa-IR" altLang="ko-KR" sz="3600" dirty="0" smtClean="0"/>
              <a:t>            مسیر ثبت کلاس آمادگی زایمان توسط مربی</a:t>
            </a:r>
            <a:endParaRPr lang="ko-KR" altLang="en-US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0" y="2276872"/>
            <a:ext cx="8697144" cy="3600400"/>
          </a:xfrm>
        </p:spPr>
        <p:txBody>
          <a:bodyPr/>
          <a:lstStyle/>
          <a:p>
            <a:pPr algn="r"/>
            <a:r>
              <a:rPr lang="fa-IR" sz="1800" dirty="0" smtClean="0"/>
              <a:t>نسخه نویسی           ثبت کد 469 (مشاوره زایمان)در شکایت اصلی          توضیحات           اقدام</a:t>
            </a:r>
          </a:p>
          <a:p>
            <a:pPr algn="r"/>
            <a:r>
              <a:rPr lang="fa-IR" sz="1800" dirty="0" smtClean="0"/>
              <a:t>نکته ستاره*</a:t>
            </a:r>
          </a:p>
          <a:p>
            <a:pPr algn="r"/>
            <a:endParaRPr lang="fa-IR" sz="1800" dirty="0" smtClean="0"/>
          </a:p>
          <a:p>
            <a:pPr algn="r"/>
            <a:r>
              <a:rPr lang="fa-IR" sz="1800" dirty="0" smtClean="0"/>
              <a:t>اقدام (تایپ کلمه برگزاری)          </a:t>
            </a:r>
          </a:p>
          <a:p>
            <a:pPr algn="r"/>
            <a:r>
              <a:rPr lang="fa-IR" sz="1800" dirty="0" smtClean="0"/>
              <a:t>برگزاری کلاس آمادگی برای زایمان از هفته 20 تا 37 بارداری به ازای هر جلسه فردی 90 دقیقه</a:t>
            </a:r>
          </a:p>
          <a:p>
            <a:pPr algn="r"/>
            <a:r>
              <a:rPr lang="fa-IR" sz="1800" dirty="0" smtClean="0"/>
              <a:t>برگزاری کلاس آمادگی برای زایمان از هفته 20تا 37 بارداری به ازای هر جلسه گروهی 90 دقیقه به ازای</a:t>
            </a:r>
          </a:p>
          <a:p>
            <a:pPr algn="r"/>
            <a:r>
              <a:rPr lang="fa-IR" sz="1800" dirty="0" smtClean="0"/>
              <a:t> هر بیمار (حداقل 5 و حداکثر 10نفر)           توضیحات          افزودن          مشاهده توضیحات کلاس      بررسی و تایید ویزیت          ارسال بیمه (خیر)         ثبت ویزیت</a:t>
            </a:r>
            <a:endParaRPr lang="en-US" sz="1800" dirty="0"/>
          </a:p>
        </p:txBody>
      </p:sp>
      <p:sp>
        <p:nvSpPr>
          <p:cNvPr id="5" name="Left Arrow 4"/>
          <p:cNvSpPr/>
          <p:nvPr/>
        </p:nvSpPr>
        <p:spPr>
          <a:xfrm>
            <a:off x="7092280" y="2492896"/>
            <a:ext cx="504056" cy="7200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eft Arrow 5"/>
          <p:cNvSpPr/>
          <p:nvPr/>
        </p:nvSpPr>
        <p:spPr>
          <a:xfrm flipV="1">
            <a:off x="1490656" y="2452700"/>
            <a:ext cx="504056" cy="8039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 Arrow 6"/>
          <p:cNvSpPr/>
          <p:nvPr/>
        </p:nvSpPr>
        <p:spPr>
          <a:xfrm flipV="1">
            <a:off x="5148064" y="4437112"/>
            <a:ext cx="504056" cy="8039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eft Arrow 8"/>
          <p:cNvSpPr/>
          <p:nvPr/>
        </p:nvSpPr>
        <p:spPr>
          <a:xfrm>
            <a:off x="3811871" y="4445496"/>
            <a:ext cx="504056" cy="6362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Left Arrow 9"/>
          <p:cNvSpPr/>
          <p:nvPr/>
        </p:nvSpPr>
        <p:spPr>
          <a:xfrm>
            <a:off x="2639719" y="4477307"/>
            <a:ext cx="504056" cy="6362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         </a:t>
            </a:r>
            <a:endParaRPr lang="en-US" dirty="0"/>
          </a:p>
        </p:txBody>
      </p:sp>
      <p:sp>
        <p:nvSpPr>
          <p:cNvPr id="11" name="Left Arrow 10"/>
          <p:cNvSpPr/>
          <p:nvPr/>
        </p:nvSpPr>
        <p:spPr>
          <a:xfrm>
            <a:off x="275439" y="4445496"/>
            <a:ext cx="504056" cy="4571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 smtClean="0"/>
              <a:t>         </a:t>
            </a:r>
            <a:endParaRPr lang="en-US" dirty="0"/>
          </a:p>
        </p:txBody>
      </p:sp>
      <p:sp>
        <p:nvSpPr>
          <p:cNvPr id="12" name="Left Arrow 11"/>
          <p:cNvSpPr/>
          <p:nvPr/>
        </p:nvSpPr>
        <p:spPr>
          <a:xfrm flipV="1">
            <a:off x="6444208" y="4725144"/>
            <a:ext cx="504056" cy="8039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eft Arrow 12"/>
          <p:cNvSpPr/>
          <p:nvPr/>
        </p:nvSpPr>
        <p:spPr>
          <a:xfrm flipV="1">
            <a:off x="4521072" y="4725144"/>
            <a:ext cx="504056" cy="8039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eft Arrow 13"/>
          <p:cNvSpPr/>
          <p:nvPr/>
        </p:nvSpPr>
        <p:spPr>
          <a:xfrm flipV="1">
            <a:off x="2981312" y="2452700"/>
            <a:ext cx="504056" cy="8039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3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2000" dirty="0" smtClean="0"/>
              <a:t>لیست عناوین آموزش های برنامه سلامت مادران در سامانه سیب(سفیران سلامت)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val="3084355924"/>
              </p:ext>
            </p:extLst>
          </p:nvPr>
        </p:nvGraphicFramePr>
        <p:xfrm>
          <a:off x="215517" y="908720"/>
          <a:ext cx="8712966" cy="5544616"/>
        </p:xfrm>
        <a:graphic>
          <a:graphicData uri="http://schemas.openxmlformats.org/drawingml/2006/table">
            <a:tbl>
              <a:tblPr rtl="1"/>
              <a:tblGrid>
                <a:gridCol w="874475">
                  <a:extLst>
                    <a:ext uri="{9D8B030D-6E8A-4147-A177-3AD203B41FA5}">
                      <a16:colId xmlns:a16="http://schemas.microsoft.com/office/drawing/2014/main" val="3199254494"/>
                    </a:ext>
                  </a:extLst>
                </a:gridCol>
                <a:gridCol w="2787616">
                  <a:extLst>
                    <a:ext uri="{9D8B030D-6E8A-4147-A177-3AD203B41FA5}">
                      <a16:colId xmlns:a16="http://schemas.microsoft.com/office/drawing/2014/main" val="2601333900"/>
                    </a:ext>
                  </a:extLst>
                </a:gridCol>
                <a:gridCol w="2132775">
                  <a:extLst>
                    <a:ext uri="{9D8B030D-6E8A-4147-A177-3AD203B41FA5}">
                      <a16:colId xmlns:a16="http://schemas.microsoft.com/office/drawing/2014/main" val="2655967863"/>
                    </a:ext>
                  </a:extLst>
                </a:gridCol>
                <a:gridCol w="1909578">
                  <a:extLst>
                    <a:ext uri="{9D8B030D-6E8A-4147-A177-3AD203B41FA5}">
                      <a16:colId xmlns:a16="http://schemas.microsoft.com/office/drawing/2014/main" val="3804839124"/>
                    </a:ext>
                  </a:extLst>
                </a:gridCol>
                <a:gridCol w="1008522">
                  <a:extLst>
                    <a:ext uri="{9D8B030D-6E8A-4147-A177-3AD203B41FA5}">
                      <a16:colId xmlns:a16="http://schemas.microsoft.com/office/drawing/2014/main" val="2613730970"/>
                    </a:ext>
                  </a:extLst>
                </a:gridCol>
              </a:tblGrid>
              <a:tr h="300146">
                <a:tc gridSpan="5"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لیست عناوین آموزش های برنامه سلامت مادران در سامانه سیب (سفیران سلامت)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4449787"/>
                  </a:ext>
                </a:extLst>
              </a:tr>
              <a:tr h="871391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برنامه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موضوع آموزشی مورد نظر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عنوان آموزشی (در سامانه سیب </a:t>
                      </a:r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در</a:t>
                      </a:r>
                    </a:p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باکس عنوان دوره موجود است)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کلمه کلیدی که در قسمت </a:t>
                      </a:r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عنوان</a:t>
                      </a:r>
                    </a:p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 </a:t>
                      </a:r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محل ارائه خدمت آموزش  گروهی باید نوشته شود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آیا نیاز به </a:t>
                      </a:r>
                      <a:endParaRPr lang="fa-IR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راستی </a:t>
                      </a:r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آزمایی </a:t>
                      </a:r>
                      <a:endParaRPr lang="fa-IR" sz="1200" b="1" i="0" u="none" strike="noStrike" dirty="0" smtClean="0">
                        <a:solidFill>
                          <a:srgbClr val="000000"/>
                        </a:solidFill>
                        <a:effectLst/>
                        <a:latin typeface="B Titr" panose="00000700000000000000" pitchFamily="2" charset="-78"/>
                        <a:cs typeface="B Titr" panose="00000700000000000000" pitchFamily="2" charset="-78"/>
                      </a:endParaRPr>
                    </a:p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دارد</a:t>
                      </a:r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؟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5712292"/>
                  </a:ext>
                </a:extLst>
              </a:tr>
              <a:tr h="839115">
                <a:tc rowSpan="6"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سلامت مادران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توصیه های لازم پیش از بارداری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مراقبت های پیش از بارداری </a:t>
                      </a:r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و آمادگی</a:t>
                      </a:r>
                    </a:p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برای بارداری (سبک زندگی سالم)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پیش از بارداری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085468"/>
                  </a:ext>
                </a:extLst>
              </a:tr>
              <a:tr h="8391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آموزش های دوران بارداری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کنترل بارداری و سلامت جنسی </a:t>
                      </a:r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مادران</a:t>
                      </a:r>
                    </a:p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(خودمراقبتی در ناخوشی های جزیی)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دوران بارداری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بله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058975"/>
                  </a:ext>
                </a:extLst>
              </a:tr>
              <a:tr h="8391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آموزش در خصوص تغذیه و مکمل های دارویی بارداری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اصول تغذیه و گروه های </a:t>
                      </a:r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غذایی</a:t>
                      </a:r>
                    </a:p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(</a:t>
                      </a:r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سبک زندگی سالم)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تغذیه در بارداری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4459419"/>
                  </a:ext>
                </a:extLst>
              </a:tr>
              <a:tr h="62933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شرکت در کلاس های آمادگی زایمان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فعالیت بدنی در دوران </a:t>
                      </a:r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بارداری</a:t>
                      </a:r>
                    </a:p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(سبک زندگی سالم)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کلاس آمادگی برای زایمان </a:t>
                      </a:r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جلسه</a:t>
                      </a:r>
                    </a:p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یک تا هشت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بله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4987263"/>
                  </a:ext>
                </a:extLst>
              </a:tr>
              <a:tr h="64547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آموزش های دوران پس از زایمان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خونریزی پس از </a:t>
                      </a:r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زایمان</a:t>
                      </a:r>
                    </a:p>
                    <a:p>
                      <a:pPr algn="ctr" rtl="1" fontAlgn="ctr"/>
                      <a:r>
                        <a:rPr lang="fa-IR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(خودمراقبتی در ناخوشی های جزیی)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پس از زایمان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9800949"/>
                  </a:ext>
                </a:extLst>
              </a:tr>
              <a:tr h="580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آموزش ترویج زایمان ایمن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بهبود باروری طبیعی(سبک زندگی سالم) 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ترویج زایمان ایمن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 </a:t>
                      </a:r>
                    </a:p>
                  </a:txBody>
                  <a:tcPr marL="7169" marR="7169" marT="71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61772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81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2400" dirty="0" smtClean="0"/>
              <a:t>عناوین پیشنهادی کارگاه های آموزشی برنامه سلامت مادران در سال 1404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457200" y="2088170"/>
            <a:ext cx="8229600" cy="3456383"/>
          </a:xfrm>
        </p:spPr>
        <p:txBody>
          <a:bodyPr/>
          <a:lstStyle/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*دوره آموزشی راهکارهای مداخه ای در راستای پیشگیری از مرگ های مادری قابل اجتناب</a:t>
            </a:r>
          </a:p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*دوره آموزشی دستورالعمل های نوین سلامت مادران</a:t>
            </a:r>
          </a:p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*دوره آموزشی تکمیلی کلاس های آمادگی زایمان</a:t>
            </a:r>
          </a:p>
          <a:p>
            <a:pPr lvl="0" algn="r" rtl="1"/>
            <a:r>
              <a:rPr lang="fa-IR" sz="2400" dirty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*دوره آموزشی حفظ حیات </a:t>
            </a:r>
            <a:r>
              <a:rPr lang="fa-IR" sz="24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B Nazanin" panose="00000400000000000000" pitchFamily="2" charset="-78"/>
              </a:rPr>
              <a:t>جنین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*دوره آموزشی ترویج زایمان ایمن</a:t>
            </a:r>
          </a:p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*دوره آموزشی معرفی سامانه ملی باروری سالم و ثبت موالید خارج بیمارستانی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7001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آدرس سامانه (مهاجرت و آموزش سلامت)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algn="r"/>
            <a:endParaRPr lang="en-US" dirty="0"/>
          </a:p>
          <a:p>
            <a:pPr algn="r"/>
            <a:r>
              <a:rPr lang="fa-IR" sz="1800" dirty="0" smtClean="0"/>
              <a:t>آدرس پورتال(سامانه مهاجرت)</a:t>
            </a:r>
          </a:p>
          <a:p>
            <a:pPr algn="r"/>
            <a:r>
              <a:rPr lang="en-US" sz="1800" dirty="0" smtClean="0">
                <a:hlinkClick r:id="rId2"/>
              </a:rPr>
              <a:t>http://www.health.gov.ir/family/MHO/Sitepages/Home.aspx</a:t>
            </a:r>
            <a:endParaRPr lang="fa-IR" sz="1800" dirty="0" smtClean="0"/>
          </a:p>
          <a:p>
            <a:pPr algn="r"/>
            <a:endParaRPr lang="fa-IR" sz="1800" dirty="0"/>
          </a:p>
          <a:p>
            <a:pPr algn="r"/>
            <a:endParaRPr lang="fa-IR" sz="1800" dirty="0" smtClean="0"/>
          </a:p>
          <a:p>
            <a:pPr algn="r"/>
            <a:endParaRPr lang="fa-IR" sz="1800" dirty="0"/>
          </a:p>
          <a:p>
            <a:pPr algn="r"/>
            <a:r>
              <a:rPr lang="fa-IR" sz="1800" dirty="0" smtClean="0"/>
              <a:t>آدرس سامانه آموزش سلامت (گزارش گیری و راستی آزمایی آموزش های گروهی </a:t>
            </a:r>
            <a:r>
              <a:rPr lang="fa-IR" sz="1800" smtClean="0"/>
              <a:t>سلامت خانواده)</a:t>
            </a:r>
            <a:endParaRPr lang="en-US" sz="1800" dirty="0" smtClean="0"/>
          </a:p>
          <a:p>
            <a:pPr algn="r"/>
            <a:r>
              <a:rPr lang="en-US" sz="1800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form-phcporotal.mui.ac.ir</a:t>
            </a:r>
            <a:endParaRPr lang="en-US" sz="1800" u="sn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87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35a5eeaebf546137fc4582da222690767ce58f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705</TotalTime>
  <Words>1018</Words>
  <Application>Microsoft Office PowerPoint</Application>
  <PresentationFormat>On-screen Show (4:3)</PresentationFormat>
  <Paragraphs>350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맑은 고딕</vt:lpstr>
      <vt:lpstr>Arial</vt:lpstr>
      <vt:lpstr>B Nazanin</vt:lpstr>
      <vt:lpstr>B Titr</vt:lpstr>
      <vt:lpstr>B Yagut</vt:lpstr>
      <vt:lpstr>Calibri</vt:lpstr>
      <vt:lpstr>Century Schoolbook</vt:lpstr>
      <vt:lpstr>Times New Roman</vt:lpstr>
      <vt:lpstr>Office Theme</vt:lpstr>
      <vt:lpstr>Custom Design</vt:lpstr>
      <vt:lpstr>PowerPoint Presentation</vt:lpstr>
      <vt:lpstr>            فرم آماری کلاس آمادگی زایمان  </vt:lpstr>
      <vt:lpstr>نحوه تکمیل فرم آماری کلاس آمادگی زایمان</vt:lpstr>
      <vt:lpstr>فرم آماری تکمیل شده کلاس آمادگی زایمان</vt:lpstr>
      <vt:lpstr> ثبت اطلاعات کلاس آمادگی زایمان</vt:lpstr>
      <vt:lpstr>            مسیر ثبت کلاس آمادگی زایمان توسط مربی</vt:lpstr>
      <vt:lpstr>لیست عناوین آموزش های برنامه سلامت مادران در سامانه سیب(سفیران سلامت)</vt:lpstr>
      <vt:lpstr>عناوین پیشنهادی کارگاه های آموزشی برنامه سلامت مادران در سال 1404</vt:lpstr>
      <vt:lpstr>آدرس سامانه (مهاجرت و آموزش سلامت)</vt:lpstr>
      <vt:lpstr>مکاتبه آموزش بدو خدمت نیروهای جدیدالورود </vt:lpstr>
      <vt:lpstr>PowerPoint Presentation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A.R.I</cp:lastModifiedBy>
  <cp:revision>53</cp:revision>
  <dcterms:created xsi:type="dcterms:W3CDTF">2014-04-01T16:35:38Z</dcterms:created>
  <dcterms:modified xsi:type="dcterms:W3CDTF">2024-12-03T04:27:05Z</dcterms:modified>
</cp:coreProperties>
</file>